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3" r:id="rId6"/>
    <p:sldId id="265" r:id="rId7"/>
    <p:sldId id="258" r:id="rId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4703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84" autoAdjust="0"/>
  </p:normalViewPr>
  <p:slideViewPr>
    <p:cSldViewPr>
      <p:cViewPr>
        <p:scale>
          <a:sx n="58" d="100"/>
          <a:sy n="58" d="100"/>
        </p:scale>
        <p:origin x="-1494" y="-4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B73E4-27A6-4BB8-9243-D524F9DF9657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2E9622-213D-4409-80AB-889A847148A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4BBEA8-86C5-4345-B8BA-6AB0CB45361C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4797A2-1E3F-4BD5-AC96-7A1EECA056B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7CE71F-9DA8-4433-899A-5BB6FD0A014E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E4A9F-3810-46E0-ABBA-5340EB89D70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EF8503-1251-4AB1-B884-46822EB27AE1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382AA-A545-4716-A29B-E033E2D3FC57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4CE0BF-2CE6-4200-A393-20D3B8AE0D74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F8664-0C89-4682-A770-D9BA9793619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193245-5A9E-489A-B1B5-4FF5BD029127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4DC1E-C799-4930-AD1C-0F90AA57314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2491900-FA17-4DAF-9929-0E4FEDD29167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B05F4-2708-4460-A48C-9978BDE73B6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44C58A-2285-49E5-AD78-C28DD6E34DA4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4A110-9368-45B3-AD12-2B61961C85A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565A7F-ED5D-4CD3-8997-09A16BE9C980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AF31D5-9492-40B9-B47D-D834ED0AD6A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E49761-09D3-4BE0-A9E2-14EA90D81A36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5D6254-3637-4689-A085-78543164FAB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102912-97E4-47B6-9B52-51ED06922A0E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237B5-BC33-47F6-97A1-7760A0B9254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zh-CN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E13F1B04-01C0-40AE-AB2F-AAFDB43FF25D}" type="datetimeFigureOut">
              <a:rPr lang="zh-CN" altLang="en-US"/>
              <a:pPr/>
              <a:t>2014-12-17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B0393FE-C740-48CC-B941-B61468EB351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785926"/>
            <a:ext cx="7772400" cy="830262"/>
          </a:xfrm>
        </p:spPr>
        <p:txBody>
          <a:bodyPr>
            <a:noAutofit/>
          </a:bodyPr>
          <a:lstStyle/>
          <a:p>
            <a:r>
              <a:rPr lang="en-US" sz="9600" i="1" dirty="0" smtClean="0">
                <a:solidFill>
                  <a:srgbClr val="FFFF00"/>
                </a:solidFill>
              </a:rPr>
              <a:t>Halloween</a:t>
            </a:r>
            <a:endParaRPr lang="zh-CN" altLang="en-US" sz="9600" dirty="0" smtClean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357694"/>
            <a:ext cx="9144000" cy="2500306"/>
          </a:xfrm>
        </p:spPr>
        <p:txBody>
          <a:bodyPr>
            <a:normAutofit/>
          </a:bodyPr>
          <a:lstStyle/>
          <a:p>
            <a:endParaRPr lang="ru-RU" altLang="zh-CN" dirty="0" smtClean="0">
              <a:solidFill>
                <a:srgbClr val="898989"/>
              </a:solidFill>
            </a:endParaRPr>
          </a:p>
          <a:p>
            <a:endParaRPr lang="zh-CN" altLang="en-US" dirty="0" smtClean="0">
              <a:solidFill>
                <a:srgbClr val="898989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14480" y="1000108"/>
            <a:ext cx="3714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220072" y="5229200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90000"/>
                  </a:schemeClr>
                </a:solidFill>
              </a:rPr>
              <a:t>Автор</a:t>
            </a:r>
            <a:r>
              <a:rPr lang="en-US" dirty="0" smtClean="0">
                <a:solidFill>
                  <a:schemeClr val="bg2">
                    <a:lumMod val="90000"/>
                  </a:schemeClr>
                </a:solidFill>
              </a:rPr>
              <a:t>  </a:t>
            </a:r>
            <a:r>
              <a:rPr lang="ru-RU" dirty="0" err="1" smtClean="0">
                <a:solidFill>
                  <a:schemeClr val="bg2">
                    <a:lumMod val="90000"/>
                  </a:schemeClr>
                </a:solidFill>
              </a:rPr>
              <a:t>Л</a:t>
            </a:r>
            <a:r>
              <a:rPr lang="ru-RU" dirty="0" err="1" smtClean="0">
                <a:solidFill>
                  <a:schemeClr val="bg2">
                    <a:lumMod val="90000"/>
                  </a:schemeClr>
                </a:solidFill>
              </a:rPr>
              <a:t>а</a:t>
            </a:r>
            <a:r>
              <a:rPr lang="ru-RU" dirty="0" err="1" smtClean="0">
                <a:solidFill>
                  <a:schemeClr val="bg2">
                    <a:lumMod val="90000"/>
                  </a:schemeClr>
                </a:solidFill>
              </a:rPr>
              <a:t>шкина</a:t>
            </a:r>
            <a:r>
              <a:rPr lang="ru-RU" dirty="0" smtClean="0">
                <a:solidFill>
                  <a:schemeClr val="bg2">
                    <a:lumMod val="9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bg2">
                    <a:lumMod val="90000"/>
                  </a:schemeClr>
                </a:solidFill>
              </a:rPr>
              <a:t>Н.А.</a:t>
            </a:r>
          </a:p>
          <a:p>
            <a:r>
              <a:rPr lang="ru-RU" dirty="0" smtClean="0">
                <a:solidFill>
                  <a:schemeClr val="bg2">
                    <a:lumMod val="90000"/>
                  </a:schemeClr>
                </a:solidFill>
              </a:rPr>
              <a:t>Г. Нижний Новгород</a:t>
            </a:r>
          </a:p>
          <a:p>
            <a:r>
              <a:rPr lang="ru-RU" dirty="0" smtClean="0">
                <a:solidFill>
                  <a:schemeClr val="bg2">
                    <a:lumMod val="90000"/>
                  </a:schemeClr>
                </a:solidFill>
              </a:rPr>
              <a:t>                2013</a:t>
            </a:r>
            <a:endParaRPr lang="ru-RU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/>
          <a:lstStyle/>
          <a:p>
            <a:r>
              <a:rPr lang="ru-RU" sz="6000" dirty="0" smtClean="0">
                <a:solidFill>
                  <a:srgbClr val="FF0000"/>
                </a:solidFill>
              </a:rPr>
              <a:t>Хэллоуин</a:t>
            </a:r>
            <a:br>
              <a:rPr lang="ru-RU" sz="6000" dirty="0" smtClean="0">
                <a:solidFill>
                  <a:srgbClr val="FF0000"/>
                </a:solidFill>
              </a:rPr>
            </a:br>
            <a:endParaRPr lang="zh-CN" altLang="en-US" sz="6000" dirty="0" smtClean="0">
              <a:solidFill>
                <a:srgbClr val="FF0000"/>
              </a:solidFill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4714876" y="1357298"/>
            <a:ext cx="3971924" cy="5357850"/>
          </a:xfrm>
        </p:spPr>
        <p:txBody>
          <a:bodyPr/>
          <a:lstStyle/>
          <a:p>
            <a:r>
              <a:rPr lang="ru-RU" altLang="zh-CN" sz="3000" dirty="0" smtClean="0">
                <a:solidFill>
                  <a:schemeClr val="bg1"/>
                </a:solidFill>
              </a:rPr>
              <a:t>Согласно Оксфордскому словарю английского языка, слово «Хэллоуин» впервые упоминается в XVI веке. </a:t>
            </a:r>
            <a:r>
              <a:rPr lang="ru-RU" sz="3000" dirty="0" smtClean="0">
                <a:solidFill>
                  <a:schemeClr val="bg1"/>
                </a:solidFill>
              </a:rPr>
              <a:t>Так в то время называли ночь перед Днём всех святых. </a:t>
            </a:r>
            <a:endParaRPr lang="zh-CN" altLang="en-US" sz="3000" dirty="0" smtClean="0">
              <a:solidFill>
                <a:schemeClr val="bg1"/>
              </a:solidFill>
            </a:endParaRPr>
          </a:p>
        </p:txBody>
      </p:sp>
      <p:pic>
        <p:nvPicPr>
          <p:cNvPr id="3077" name="Picture 5" descr="http://im7-tub-ru.yandex.net/i?id=207093681-09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357298"/>
            <a:ext cx="3929090" cy="2596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9" name="Picture 7" descr="http://im8-tub-ru.yandex.net/i?id=203789824-03-72&amp;n=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929066"/>
            <a:ext cx="4472035" cy="2795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/>
          <a:lstStyle/>
          <a:p>
            <a:endParaRPr lang="zh-CN" altLang="en-US" dirty="0" smtClean="0">
              <a:solidFill>
                <a:schemeClr val="bg1"/>
              </a:solidFill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4572000" y="620688"/>
            <a:ext cx="4214842" cy="5994434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solidFill>
                  <a:srgbClr val="FFC000"/>
                </a:solidFill>
              </a:rPr>
              <a:t>Хэллоуин традиционно отмечается в ночь с 31 октября на 1 ноября</a:t>
            </a:r>
            <a:r>
              <a:rPr lang="ru-RU" sz="2640" dirty="0" smtClean="0">
                <a:solidFill>
                  <a:srgbClr val="FFC000"/>
                </a:solidFill>
              </a:rPr>
              <a:t>.</a:t>
            </a:r>
          </a:p>
          <a:p>
            <a:pPr>
              <a:buNone/>
            </a:pPr>
            <a:endParaRPr lang="ru-RU" sz="2640" dirty="0" smtClean="0">
              <a:solidFill>
                <a:srgbClr val="FFC000"/>
              </a:solidFill>
            </a:endParaRPr>
          </a:p>
          <a:p>
            <a:pPr>
              <a:buNone/>
            </a:pPr>
            <a:r>
              <a:rPr lang="ru-RU" sz="2640" dirty="0" smtClean="0">
                <a:solidFill>
                  <a:srgbClr val="FFC000"/>
                </a:solidFill>
              </a:rPr>
              <a:t>     Примерно в XVI веке сложилась традиция </a:t>
            </a:r>
            <a:r>
              <a:rPr lang="ru-RU" sz="2640" dirty="0" err="1" smtClean="0">
                <a:solidFill>
                  <a:srgbClr val="FFC000"/>
                </a:solidFill>
              </a:rPr>
              <a:t>выпрашивания</a:t>
            </a:r>
            <a:r>
              <a:rPr lang="ru-RU" sz="2640" dirty="0" smtClean="0">
                <a:solidFill>
                  <a:srgbClr val="FFC000"/>
                </a:solidFill>
              </a:rPr>
              <a:t> сладостей ночью 31 октября. Дети и взрослые надевали тканевые маски и ходили от одной двери к другой, требуя от </a:t>
            </a:r>
            <a:r>
              <a:rPr lang="ru-RU" sz="2820" dirty="0" smtClean="0">
                <a:solidFill>
                  <a:srgbClr val="FFC000"/>
                </a:solidFill>
              </a:rPr>
              <a:t>хозяев угощение и мелко шаля. </a:t>
            </a:r>
            <a:endParaRPr lang="zh-CN" altLang="en-US" sz="2820" dirty="0" smtClean="0">
              <a:solidFill>
                <a:srgbClr val="FFC000"/>
              </a:solidFill>
            </a:endParaRPr>
          </a:p>
        </p:txBody>
      </p:sp>
      <p:pic>
        <p:nvPicPr>
          <p:cNvPr id="5122" name="Picture 2" descr="http://upload.wikimedia.org/wikipedia/commons/thumb/a/a2/Jack-o%27-Lantern_2003-10-31.jpg/220px-Jack-o%27-Lantern_2003-10-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857232"/>
            <a:ext cx="3143272" cy="3086123"/>
          </a:xfrm>
          <a:prstGeom prst="rect">
            <a:avLst/>
          </a:prstGeom>
          <a:noFill/>
        </p:spPr>
      </p:pic>
      <p:pic>
        <p:nvPicPr>
          <p:cNvPr id="5124" name="Picture 4" descr="http://upload.wikimedia.org/wikipedia/commons/thumb/e/e7/US_Navy_071021-N-0913B-022_Aviation_Ordnance_Specialist_Airman_Darlene_Vue%2C_and_Aviation_Support_Equipment_Technician_Airman_Chelsea_Thompson_carve_a_pumpkin_during_a_Morale%2C_Welfare_and_Recreation_%28MWR%29-sponsored_event.jpg/220px-thumbnai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3714752"/>
            <a:ext cx="3635076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descpics.ucoz.ru/_ph/4/1/6318206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476781" cy="335758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 rot="20474527">
            <a:off x="68808" y="1094305"/>
            <a:ext cx="4329114" cy="1143000"/>
          </a:xfrm>
        </p:spPr>
        <p:txBody>
          <a:bodyPr/>
          <a:lstStyle/>
          <a:p>
            <a:r>
              <a:rPr lang="ru-RU" sz="5400" dirty="0" smtClean="0">
                <a:solidFill>
                  <a:srgbClr val="00B0F0"/>
                </a:solidFill>
              </a:rPr>
              <a:t>«Светильник Джека</a:t>
            </a:r>
            <a:r>
              <a:rPr lang="ru-RU" dirty="0" smtClean="0">
                <a:solidFill>
                  <a:srgbClr val="00B0F0"/>
                </a:solidFill>
              </a:rPr>
              <a:t>»</a:t>
            </a:r>
            <a:endParaRPr lang="zh-CN" altLang="en-US" dirty="0" smtClean="0">
              <a:solidFill>
                <a:srgbClr val="00B0F0"/>
              </a:solidFill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0" y="3643314"/>
            <a:ext cx="9144000" cy="3214686"/>
          </a:xfrm>
        </p:spPr>
        <p:txBody>
          <a:bodyPr/>
          <a:lstStyle/>
          <a:p>
            <a:endParaRPr lang="zh-CN" altLang="en-US" sz="1400" dirty="0" smtClean="0">
              <a:solidFill>
                <a:srgbClr val="FFFF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3714737"/>
            <a:ext cx="74168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один из основных атрибутов праздника Хэллоуин, представляет собой вырезанную в виде головы тыкву с подсветкой (традиционно —свечой, но сегодня часто используется электрическая подсветка.</a:t>
            </a:r>
          </a:p>
        </p:txBody>
      </p:sp>
      <p:pic>
        <p:nvPicPr>
          <p:cNvPr id="19458" name="Picture 2" descr="http://descpics.ucoz.ru/_ph/4/1/30077429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1571612"/>
            <a:ext cx="2857500" cy="2143125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-603448"/>
            <a:ext cx="8291264" cy="1800200"/>
          </a:xfrm>
        </p:spPr>
        <p:txBody>
          <a:bodyPr/>
          <a:lstStyle/>
          <a:p>
            <a:r>
              <a:rPr lang="ru-RU" altLang="zh-CN" dirty="0" smtClean="0">
                <a:solidFill>
                  <a:schemeClr val="bg1"/>
                </a:solidFill>
              </a:rPr>
              <a:t>Символы</a:t>
            </a:r>
            <a:endParaRPr lang="zh-CN" altLang="en-US" dirty="0" smtClean="0">
              <a:solidFill>
                <a:schemeClr val="bg1"/>
              </a:solidFill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579296" cy="5328592"/>
          </a:xfrm>
        </p:spPr>
        <p:txBody>
          <a:bodyPr/>
          <a:lstStyle/>
          <a:p>
            <a:r>
              <a:rPr lang="ru-RU" sz="2800" dirty="0" smtClean="0">
                <a:solidFill>
                  <a:schemeClr val="bg1"/>
                </a:solidFill>
              </a:rPr>
              <a:t>В Шотландии в качестве символа Хэллоуина выступала репа, но в Северной Америке её быстро заменила тыква, как более дешёвый и доступный овощ.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Популярны костюмы персонажей классических фильмов ужасов, например, Мумии и Чудовища </a:t>
            </a:r>
            <a:r>
              <a:rPr lang="ru-RU" sz="2800" dirty="0" err="1" smtClean="0">
                <a:solidFill>
                  <a:schemeClr val="bg1"/>
                </a:solidFill>
              </a:rPr>
              <a:t>Франкентштейна</a:t>
            </a:r>
            <a:r>
              <a:rPr lang="ru-RU" sz="2800" dirty="0" smtClean="0">
                <a:solidFill>
                  <a:schemeClr val="bg1"/>
                </a:solidFill>
              </a:rPr>
              <a:t>. В праздничном убранстве домов большую роль играют символы осени, например, деревенские пугала. Традиционными цветами являются чёрный и оранжевый</a:t>
            </a:r>
            <a:r>
              <a:rPr lang="ru-RU" sz="2800" dirty="0" smtClean="0">
                <a:solidFill>
                  <a:srgbClr val="C4703C"/>
                </a:solidFill>
              </a:rPr>
              <a:t>.</a:t>
            </a:r>
          </a:p>
          <a:p>
            <a:endParaRPr lang="zh-CN" altLang="en-US" sz="2800" dirty="0" smtClean="0">
              <a:solidFill>
                <a:srgbClr val="C4703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://im4-tub-ru.yandex.net/i?id=361057766-13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26" y="4643446"/>
            <a:ext cx="1643074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2" name="Picture 2" descr="http://im3-tub-ru.yandex.net/i?id=183660329-55-72&amp;n=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143227" cy="2357420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/>
          <a:lstStyle/>
          <a:p>
            <a:pPr algn="l"/>
            <a:r>
              <a:rPr lang="en-US" altLang="zh-CN" dirty="0" smtClean="0">
                <a:solidFill>
                  <a:schemeClr val="bg1"/>
                </a:solidFill>
              </a:rPr>
              <a:t>                  </a:t>
            </a:r>
            <a:r>
              <a:rPr lang="ru-RU" altLang="zh-CN" dirty="0" smtClean="0">
                <a:solidFill>
                  <a:schemeClr val="bg1"/>
                </a:solidFill>
              </a:rPr>
              <a:t>  </a:t>
            </a:r>
            <a:r>
              <a:rPr lang="en-US" altLang="zh-CN" dirty="0" smtClean="0">
                <a:solidFill>
                  <a:schemeClr val="bg1"/>
                </a:solidFill>
              </a:rPr>
              <a:t>  </a:t>
            </a:r>
            <a:r>
              <a:rPr lang="ru-RU" altLang="zh-CN" dirty="0" smtClean="0">
                <a:solidFill>
                  <a:schemeClr val="bg1"/>
                </a:solidFill>
              </a:rPr>
              <a:t>Костюмы           </a:t>
            </a:r>
            <a:endParaRPr lang="zh-CN" altLang="en-US" dirty="0" smtClean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00034" y="1643050"/>
            <a:ext cx="8329642" cy="3257560"/>
          </a:xfrm>
        </p:spPr>
        <p:txBody>
          <a:bodyPr/>
          <a:lstStyle/>
          <a:p>
            <a:r>
              <a:rPr lang="ru-RU" sz="2800" dirty="0" smtClean="0">
                <a:solidFill>
                  <a:srgbClr val="FFFF00"/>
                </a:solidFill>
              </a:rPr>
              <a:t>Основная тема костюмов на Хэллоуин — это разная нечисть или сверхъестественные персонажи, однако популярны и костюмы на совершенно произвольную тематику.</a:t>
            </a:r>
          </a:p>
          <a:p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>
                <a:solidFill>
                  <a:srgbClr val="FFFF00"/>
                </a:solidFill>
              </a:rPr>
              <a:t>С</a:t>
            </a:r>
            <a:r>
              <a:rPr lang="ru-RU" sz="2800" dirty="0" smtClean="0">
                <a:solidFill>
                  <a:srgbClr val="FFFF00"/>
                </a:solidFill>
              </a:rPr>
              <a:t>реди костюмов на Хэллоуин можно было встретить не только костюмы вампиров, оборотней или ведьм, но  фей</a:t>
            </a:r>
            <a:r>
              <a:rPr lang="ru-RU" sz="2800" dirty="0">
                <a:solidFill>
                  <a:srgbClr val="FFFF00"/>
                </a:solidFill>
              </a:rPr>
              <a:t> </a:t>
            </a:r>
            <a:r>
              <a:rPr lang="ru-RU" sz="2800" dirty="0" smtClean="0">
                <a:solidFill>
                  <a:srgbClr val="FFFF00"/>
                </a:solidFill>
              </a:rPr>
              <a:t>и королев.</a:t>
            </a:r>
            <a:endParaRPr lang="zh-CN" altLang="en-US" sz="2800" dirty="0" smtClean="0">
              <a:solidFill>
                <a:schemeClr val="bg1"/>
              </a:solidFill>
            </a:endParaRPr>
          </a:p>
        </p:txBody>
      </p:sp>
      <p:pic>
        <p:nvPicPr>
          <p:cNvPr id="20486" name="Picture 6" descr="http://im6-tub-ru.yandex.net/i?id=74772621-30-72&amp;n=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4857760"/>
            <a:ext cx="2143125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8" name="Picture 8" descr="http://im7-tub-ru.yandex.net/i?id=33931933-47-72&amp;n=2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4929198"/>
            <a:ext cx="942975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90" name="Picture 10" descr="http://im5-tub-ru.yandex.net/i?id=181012874-40-72&amp;n=2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4" y="4857760"/>
            <a:ext cx="1295400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92" name="Picture 12" descr="http://im4-tub-ru.yandex.net/i?id=8035088-27-72&amp;n=2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71736" y="4857760"/>
            <a:ext cx="876300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94" name="Picture 14" descr="http://im8-tub-ru.yandex.net/i?id=230736635-25-72&amp;n=2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868" y="4857760"/>
            <a:ext cx="1790700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92725"/>
            <a:ext cx="8229600" cy="944563"/>
          </a:xfrm>
        </p:spPr>
        <p:txBody>
          <a:bodyPr>
            <a:normAutofit/>
          </a:bodyPr>
          <a:lstStyle/>
          <a:p>
            <a:r>
              <a:rPr lang="en-US" altLang="zh-CN" dirty="0" smtClean="0">
                <a:solidFill>
                  <a:srgbClr val="E46C0A"/>
                </a:solidFill>
              </a:rPr>
              <a:t>Thank you!</a:t>
            </a:r>
            <a:endParaRPr lang="zh-CN" altLang="en-US" dirty="0" smtClean="0">
              <a:solidFill>
                <a:srgbClr val="E46C0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Halloween_0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Halloween_06</Template>
  <TotalTime>294</TotalTime>
  <Words>131</Words>
  <Application>Microsoft Office PowerPoint</Application>
  <PresentationFormat>Экран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Halloween_06</vt:lpstr>
      <vt:lpstr>Halloween</vt:lpstr>
      <vt:lpstr>Хэллоуин </vt:lpstr>
      <vt:lpstr>Слайд 3</vt:lpstr>
      <vt:lpstr>«Светильник Джека»</vt:lpstr>
      <vt:lpstr>Символы</vt:lpstr>
      <vt:lpstr>                      Костюмы           </vt:lpstr>
      <vt:lpstr>Thank you!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Halloween</dc:title>
  <dc:subject>Halloween</dc:subject>
  <dc:creator>Пользователь; Лесакова Е.Н.</dc:creator>
  <cp:keywords>Halloween PowerPoint templates, free Halloween PowerPoint templates, free, PPT templates, PowerPoint tempaltes, tempaltes, slideshow templates</cp:keywords>
  <dc:description>Made by Moyea Software. To find more free PowerPoint templates, please visit http://www.dvd-ppt-slideshow.com/powerpoint-knowledge/powerpoint-templates.html</dc:description>
  <cp:lastModifiedBy>Admin</cp:lastModifiedBy>
  <cp:revision>48</cp:revision>
  <dcterms:created xsi:type="dcterms:W3CDTF">2013-03-10T16:56:47Z</dcterms:created>
  <dcterms:modified xsi:type="dcterms:W3CDTF">2014-12-17T15:47:14Z</dcterms:modified>
  <cp:category>Festival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64440492-4C8B-11D1-8B70-080036B11A03}" pid="4">
    <vt:lpwstr>http://www.dvd-ppt-slideshow.com/powerpoint-knowledge/powerpoint-templates.html</vt:lpwstr>
  </property>
</Properties>
</file>