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41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ADA6702-2212-4DC7-8BEC-9A4F5B6AE576}" type="datetimeFigureOut">
              <a:rPr lang="ru-RU" smtClean="0"/>
              <a:pPr/>
              <a:t>11.09.2018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25F10B4-B6EC-46C9-B808-95A7110C739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717032"/>
            <a:ext cx="7772400" cy="1828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Праздники и традиции в Великобритании и Америке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517232"/>
            <a:ext cx="7772400" cy="9144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800px-Flag_of_the_United_Kingdom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016732"/>
            <a:ext cx="4032448" cy="2016224"/>
          </a:xfrm>
          <a:prstGeom prst="rect">
            <a:avLst/>
          </a:prstGeom>
        </p:spPr>
      </p:pic>
      <p:pic>
        <p:nvPicPr>
          <p:cNvPr id="5" name="Рисунок 4" descr="800px-Flag_of_the_United_States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7281" y="980728"/>
            <a:ext cx="3982751" cy="20959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91880" y="332656"/>
            <a:ext cx="25378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i="1" dirty="0" smtClean="0"/>
              <a:t>Америка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124744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/>
              <a:t>Новый</a:t>
            </a:r>
            <a:r>
              <a:rPr lang="en-US" b="1" dirty="0" smtClean="0"/>
              <a:t> </a:t>
            </a:r>
            <a:r>
              <a:rPr lang="en-US" b="1" dirty="0" err="1" smtClean="0"/>
              <a:t>Год</a:t>
            </a:r>
            <a:r>
              <a:rPr lang="en-US" b="1" dirty="0" smtClean="0"/>
              <a:t> ( New Year's Day ) 1 </a:t>
            </a:r>
            <a:r>
              <a:rPr lang="en-US" b="1" dirty="0" err="1" smtClean="0"/>
              <a:t>января</a:t>
            </a:r>
            <a:r>
              <a:rPr lang="en-US" b="1" dirty="0" smtClean="0"/>
              <a:t>: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556792"/>
            <a:ext cx="50405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Новый Год является государственным праздником и отмечается 1 января, хотя американцы и начинают его праздновать 31 декабря. В этот день иногда устраиваются маскарадные балы, на которых люди наряжаются в костюмы с масками. Маски снимаются в полночь. </a:t>
            </a:r>
          </a:p>
          <a:p>
            <a:r>
              <a:rPr lang="ru-RU" sz="1600" dirty="0" smtClean="0"/>
              <a:t>Многие в этот день смотрят по телевизору празднование Нового Года на </a:t>
            </a:r>
            <a:r>
              <a:rPr lang="ru-RU" sz="1600" dirty="0" err="1" smtClean="0"/>
              <a:t>Times</a:t>
            </a:r>
            <a:r>
              <a:rPr lang="ru-RU" sz="1600" dirty="0" smtClean="0"/>
              <a:t> </a:t>
            </a:r>
            <a:r>
              <a:rPr lang="ru-RU" sz="1600" dirty="0" err="1" smtClean="0"/>
              <a:t>Square</a:t>
            </a:r>
            <a:r>
              <a:rPr lang="ru-RU" sz="1600" dirty="0" smtClean="0"/>
              <a:t> в центре Нью-Йорка. На этой площади за одну минуту до полуночи, с вершины одного из зданий медленно опускается освещенный шар. В момент касания земли загорается надпись: «Новый Год».</a:t>
            </a:r>
          </a:p>
          <a:p>
            <a:r>
              <a:rPr lang="ru-RU" sz="1600" dirty="0" smtClean="0"/>
              <a:t>Во многих городах в ночь с 31 декабря на 1 января проводятся красочные фейерверки. </a:t>
            </a:r>
            <a:endParaRPr lang="ru-RU" sz="1600" dirty="0"/>
          </a:p>
        </p:txBody>
      </p:sp>
      <p:pic>
        <p:nvPicPr>
          <p:cNvPr id="7" name="Рисунок 6" descr="usa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1556792"/>
            <a:ext cx="3268706" cy="4358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92696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Мартина Лютера Кинга (</a:t>
            </a:r>
            <a:r>
              <a:rPr lang="ru-RU" b="1" dirty="0" err="1" smtClean="0"/>
              <a:t>Martin</a:t>
            </a:r>
            <a:r>
              <a:rPr lang="ru-RU" b="1" dirty="0" smtClean="0"/>
              <a:t> </a:t>
            </a:r>
            <a:r>
              <a:rPr lang="ru-RU" b="1" dirty="0" err="1" smtClean="0"/>
              <a:t>Luther</a:t>
            </a:r>
            <a:r>
              <a:rPr lang="ru-RU" b="1" dirty="0" smtClean="0"/>
              <a:t> </a:t>
            </a:r>
            <a:r>
              <a:rPr lang="ru-RU" b="1" dirty="0" err="1" smtClean="0"/>
              <a:t>King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) третий понедельник января: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556792"/>
            <a:ext cx="3024336" cy="2952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Этот день является нерабочим днем во многих учреждениях. Этот день является символом мирной борьбы </a:t>
            </a:r>
            <a:r>
              <a:rPr lang="ru-RU" dirty="0" err="1" smtClean="0"/>
              <a:t>Афро-Американского</a:t>
            </a:r>
            <a:r>
              <a:rPr lang="ru-RU" dirty="0" smtClean="0"/>
              <a:t> населения за конституционное равноправие. </a:t>
            </a:r>
            <a:endParaRPr lang="ru-RU" dirty="0"/>
          </a:p>
        </p:txBody>
      </p:sp>
      <p:pic>
        <p:nvPicPr>
          <p:cNvPr id="6" name="Рисунок 5" descr="2322-800x5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1556792"/>
            <a:ext cx="5196821" cy="3507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11560" y="692696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Президента ( </a:t>
            </a:r>
            <a:r>
              <a:rPr lang="ru-RU" b="1" dirty="0" err="1" smtClean="0"/>
              <a:t>Presidents</a:t>
            </a:r>
            <a:r>
              <a:rPr lang="ru-RU" b="1" dirty="0" smtClean="0"/>
              <a:t>' </a:t>
            </a:r>
            <a:r>
              <a:rPr lang="ru-RU" b="1" dirty="0" err="1" smtClean="0"/>
              <a:t>Day</a:t>
            </a:r>
            <a:r>
              <a:rPr lang="ru-RU" b="1" dirty="0" smtClean="0"/>
              <a:t>) третий понедельник февраля: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1556792"/>
            <a:ext cx="33123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До 1971 года, 12 февраля и 22 февраля отмечались общенационально как дни рождения президентов Линкольна и Вашингтона. В 1971 году президент Ричард Никсон провозгласил единый государственный праздник – День Президента для воздания чести всем президентам Америки. </a:t>
            </a:r>
            <a:endParaRPr lang="ru-RU" dirty="0"/>
          </a:p>
        </p:txBody>
      </p:sp>
      <p:pic>
        <p:nvPicPr>
          <p:cNvPr id="8" name="Рисунок 7" descr="PresidentsDa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0154" y="1412776"/>
            <a:ext cx="4560070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20688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Памяти ( </a:t>
            </a:r>
            <a:r>
              <a:rPr lang="ru-RU" b="1" dirty="0" err="1" smtClean="0"/>
              <a:t>Memorial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) последний понедельник мая: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340768"/>
            <a:ext cx="37444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Этот день был провозглашен государственным праздником в 1971 году президентом Никсоном. Это день памяти всех американских солдат погибших во всех войнах. Повсеместно вывешиваются американские флаги. </a:t>
            </a:r>
          </a:p>
          <a:p>
            <a:r>
              <a:rPr lang="ru-RU" dirty="0" smtClean="0"/>
              <a:t>Для многих американцев этот день является первым вестником лета, когда они могут провести три выходных дня на пляже, в лесу или в горах. </a:t>
            </a:r>
            <a:endParaRPr lang="ru-RU" dirty="0"/>
          </a:p>
        </p:txBody>
      </p:sp>
      <p:pic>
        <p:nvPicPr>
          <p:cNvPr id="6" name="Рисунок 5" descr="memorialday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556792"/>
            <a:ext cx="4064000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20688"/>
            <a:ext cx="5904656" cy="648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Независимости ( </a:t>
            </a:r>
            <a:r>
              <a:rPr lang="ru-RU" b="1" dirty="0" err="1" smtClean="0"/>
              <a:t>Independence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) 4 июля: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484784"/>
            <a:ext cx="38164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этот день был принят окончательный вариант Декларации Независимости. Государственным праздником он стал в 1941 году. </a:t>
            </a:r>
          </a:p>
          <a:p>
            <a:r>
              <a:rPr lang="ru-RU" dirty="0" smtClean="0"/>
              <a:t>Для американцев это также день пикников и патриотических парадов. Во многих городах в этот день проводят фейерверки. Многие вывешивают американские флаги. </a:t>
            </a:r>
            <a:endParaRPr lang="ru-RU" dirty="0"/>
          </a:p>
        </p:txBody>
      </p:sp>
      <p:pic>
        <p:nvPicPr>
          <p:cNvPr id="6" name="Рисунок 5" descr="189.gi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1556792"/>
            <a:ext cx="4104456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548680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Профсоюзов ( </a:t>
            </a:r>
            <a:r>
              <a:rPr lang="ru-RU" b="1" dirty="0" err="1" smtClean="0"/>
              <a:t>Labor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) первый понедельник сентября: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26876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Первый парад профсоюзов был организован 5 сентября 1882 года в Нью-Йорке. Двадцать тысяч рабочих шли по Бродвею ( </a:t>
            </a:r>
            <a:r>
              <a:rPr lang="ru-RU" dirty="0" err="1" smtClean="0"/>
              <a:t>Broadway</a:t>
            </a:r>
            <a:r>
              <a:rPr lang="ru-RU" dirty="0" smtClean="0"/>
              <a:t> ). В течение нескольких следующих лет парады распространились по всей Америке и в 1894 году Конгресс провозгласил этот праздник государственным. </a:t>
            </a:r>
          </a:p>
          <a:p>
            <a:r>
              <a:rPr lang="ru-RU" dirty="0" smtClean="0"/>
              <a:t>Для большинства американцев День Профсоюзов означает окончание лета, и многие на эти трехдневные выходные едут на пляжи или в зоны отдыха. Для студентов этот день означает начало нового учебного года. </a:t>
            </a:r>
            <a:endParaRPr lang="ru-RU" dirty="0"/>
          </a:p>
        </p:txBody>
      </p:sp>
      <p:pic>
        <p:nvPicPr>
          <p:cNvPr id="6" name="Рисунок 5" descr="Labor_Day_New_York_18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2060848"/>
            <a:ext cx="4023977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692696"/>
            <a:ext cx="6552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Колумба ( </a:t>
            </a:r>
            <a:r>
              <a:rPr lang="ru-RU" b="1" dirty="0" err="1" smtClean="0"/>
              <a:t>Columbus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) второй понедельник октября: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412776"/>
            <a:ext cx="38884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Этот день посвящен Итальянскому мореплавателю Христофору Колумбу (</a:t>
            </a:r>
            <a:r>
              <a:rPr lang="ru-RU" dirty="0" err="1" smtClean="0"/>
              <a:t>Christopher</a:t>
            </a:r>
            <a:r>
              <a:rPr lang="ru-RU" dirty="0" smtClean="0"/>
              <a:t> </a:t>
            </a:r>
            <a:r>
              <a:rPr lang="ru-RU" dirty="0" err="1" smtClean="0"/>
              <a:t>Columbus</a:t>
            </a:r>
            <a:r>
              <a:rPr lang="ru-RU" dirty="0" smtClean="0"/>
              <a:t>), высадившемуся в Новом Мире 12 октября 1492 года. Основные церемонии проводятся в Нью-Йорке, где в этот день можно увидеть огромный парад. </a:t>
            </a:r>
          </a:p>
          <a:p>
            <a:r>
              <a:rPr lang="ru-RU" dirty="0" smtClean="0"/>
              <a:t>Официальным праздником этот день стал на четырехсотую годовщину открытия Колумбом Америки. </a:t>
            </a:r>
            <a:endParaRPr lang="ru-RU" dirty="0"/>
          </a:p>
        </p:txBody>
      </p:sp>
      <p:pic>
        <p:nvPicPr>
          <p:cNvPr id="6" name="Рисунок 5" descr="columbus_day_front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1412776"/>
            <a:ext cx="4286250" cy="3257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92696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Ветеранов ( </a:t>
            </a:r>
            <a:r>
              <a:rPr lang="ru-RU" b="1" dirty="0" err="1" smtClean="0"/>
              <a:t>Veterans</a:t>
            </a:r>
            <a:r>
              <a:rPr lang="ru-RU" b="1" dirty="0" smtClean="0"/>
              <a:t>' </a:t>
            </a:r>
            <a:r>
              <a:rPr lang="ru-RU" b="1" dirty="0" err="1" smtClean="0"/>
              <a:t>Day</a:t>
            </a:r>
            <a:r>
              <a:rPr lang="ru-RU" b="1" dirty="0" smtClean="0"/>
              <a:t>) второй понедельник ноября: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556792"/>
            <a:ext cx="4320480" cy="4608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Исходно это был день ветеранов первой Мировой войны, который отмечался 11 ноября – день, когда закончилась война в 1918 году. Сейчас это день всех ветеранов Америки, которые принимали участие в каких либо военных действиях. В этот день обычно ветераны проводят парад, и президент возлагает венок у могилы неизвестного солдата на </a:t>
            </a:r>
            <a:r>
              <a:rPr lang="ru-RU" dirty="0" err="1" smtClean="0"/>
              <a:t>Арлингтоновском</a:t>
            </a:r>
            <a:r>
              <a:rPr lang="ru-RU" dirty="0" smtClean="0"/>
              <a:t> Национальном кладбище (</a:t>
            </a:r>
            <a:r>
              <a:rPr lang="ru-RU" dirty="0" err="1" smtClean="0"/>
              <a:t>Arlington</a:t>
            </a:r>
            <a:r>
              <a:rPr lang="ru-RU" dirty="0" smtClean="0"/>
              <a:t> </a:t>
            </a:r>
            <a:r>
              <a:rPr lang="ru-RU" dirty="0" err="1" smtClean="0"/>
              <a:t>National</a:t>
            </a:r>
            <a:r>
              <a:rPr lang="ru-RU" dirty="0" smtClean="0"/>
              <a:t> </a:t>
            </a:r>
            <a:r>
              <a:rPr lang="ru-RU" dirty="0" err="1" smtClean="0"/>
              <a:t>Cemetery</a:t>
            </a:r>
            <a:r>
              <a:rPr lang="ru-RU" dirty="0" smtClean="0"/>
              <a:t>). Утром в 11:00 проводят минуту молчания в честь воевавших американцев. </a:t>
            </a:r>
            <a:endParaRPr lang="ru-RU" dirty="0"/>
          </a:p>
        </p:txBody>
      </p:sp>
      <p:pic>
        <p:nvPicPr>
          <p:cNvPr id="6" name="Рисунок 5" descr="110907_Veterans_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1988840"/>
            <a:ext cx="3933210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20688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Благодарения (</a:t>
            </a:r>
            <a:r>
              <a:rPr lang="ru-RU" b="1" dirty="0" err="1" smtClean="0"/>
              <a:t>Thanksgiving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) четвертый четверг ноября: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412776"/>
            <a:ext cx="41764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День Благодарения всегда выходной, во многих учреждениях и пятница является выходным днем. Многие американцы используют четырех дневные выходные для поездок к родственникам или друзьям. </a:t>
            </a:r>
          </a:p>
          <a:p>
            <a:r>
              <a:rPr lang="ru-RU" dirty="0" smtClean="0"/>
              <a:t>В этот день на стол обязательно подается индюшка, клюквенный соус, картошка и тыквенный пирог. </a:t>
            </a:r>
            <a:endParaRPr lang="ru-RU" dirty="0"/>
          </a:p>
        </p:txBody>
      </p:sp>
      <p:pic>
        <p:nvPicPr>
          <p:cNvPr id="6" name="Рисунок 5" descr="1290781987_thank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1124744"/>
            <a:ext cx="3711426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764704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Рождество ( </a:t>
            </a:r>
            <a:r>
              <a:rPr lang="en-US" b="1" dirty="0" smtClean="0"/>
              <a:t>Christmas Day) 25 </a:t>
            </a:r>
            <a:r>
              <a:rPr lang="ru-RU" b="1" dirty="0" smtClean="0"/>
              <a:t>декабря: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340768"/>
            <a:ext cx="48965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Возвращение домой на Рождество – одна из главных американских традиций. Независимо от того, где американцы находятся остальную часть года, они стремятся приехать домой, и встретиться со своими родственниками и друзьями на Рождество. </a:t>
            </a:r>
          </a:p>
          <a:p>
            <a:r>
              <a:rPr lang="ru-RU" dirty="0" smtClean="0"/>
              <a:t>День Благодарения и Рождество - самые занятые времена года в аэропортах, вокзалах и автобусных парках. Кажется, что вся Америка - в движении, и американцы находят способ провести выходные со своими любимыми. </a:t>
            </a:r>
          </a:p>
        </p:txBody>
      </p:sp>
      <p:pic>
        <p:nvPicPr>
          <p:cNvPr id="6" name="Рисунок 5" descr="christmas_tr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1304493"/>
            <a:ext cx="2945127" cy="4428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620688"/>
            <a:ext cx="25458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Пасха ( </a:t>
            </a:r>
            <a:r>
              <a:rPr lang="en-US" b="1" dirty="0" smtClean="0"/>
              <a:t>Easter):</a:t>
            </a:r>
            <a:r>
              <a:rPr lang="en-US" dirty="0" smtClean="0"/>
              <a:t>  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052736"/>
            <a:ext cx="41044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Пасха является церковным праздником, поэтому люди празднуют ее согласно своим верованиям. </a:t>
            </a:r>
          </a:p>
          <a:p>
            <a:r>
              <a:rPr lang="ru-RU" sz="1600" dirty="0" smtClean="0"/>
              <a:t>В Америке в первый день Пасхи дети просыпаются и находят в своих корзинках конфеты, которые оставил им Пасхальный Кролик. Он также спрятал яйца (в пластмассовую оболочку яйца, как у киндер-сюрприза, вкладывают различные конфеты, жвачки, мелкие деньги, маленькие игрушки), которые они украшали на прошлой неделе. Дети охотятся на яйца на всей территории вокруг дома. </a:t>
            </a:r>
            <a:br>
              <a:rPr lang="ru-RU" sz="1600" dirty="0" smtClean="0"/>
            </a:br>
            <a:r>
              <a:rPr lang="ru-RU" sz="1600" dirty="0" smtClean="0"/>
              <a:t>Многие организации устраивают Пасхальные охоты на яйца, и ребенок, который находит большинство яиц, получает приз. </a:t>
            </a:r>
            <a:endParaRPr lang="ru-RU" sz="1600" dirty="0"/>
          </a:p>
        </p:txBody>
      </p:sp>
      <p:pic>
        <p:nvPicPr>
          <p:cNvPr id="6" name="Рисунок 5" descr="0_51cd4_3e4c0e71_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1268760"/>
            <a:ext cx="4254723" cy="42547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20688"/>
            <a:ext cx="6624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Святого Валентина ( </a:t>
            </a:r>
            <a:r>
              <a:rPr lang="ru-RU" b="1" dirty="0" err="1" smtClean="0"/>
              <a:t>St</a:t>
            </a:r>
            <a:r>
              <a:rPr lang="ru-RU" b="1" dirty="0" smtClean="0"/>
              <a:t> . </a:t>
            </a:r>
            <a:r>
              <a:rPr lang="ru-RU" b="1" dirty="0" err="1" smtClean="0"/>
              <a:t>Valentine</a:t>
            </a:r>
            <a:r>
              <a:rPr lang="ru-RU" b="1" dirty="0" smtClean="0"/>
              <a:t> ' </a:t>
            </a:r>
            <a:r>
              <a:rPr lang="ru-RU" b="1" dirty="0" err="1" smtClean="0"/>
              <a:t>s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) 14 февраля: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412776"/>
            <a:ext cx="4536504" cy="4752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Хотя День Святого Валентина не официальный праздник, большинство американцев празднуют его. </a:t>
            </a:r>
          </a:p>
          <a:p>
            <a:r>
              <a:rPr lang="ru-RU" sz="1600" dirty="0" smtClean="0"/>
              <a:t>Американцы всех возрастов любят посылать и получать </a:t>
            </a:r>
            <a:r>
              <a:rPr lang="ru-RU" sz="1600" dirty="0" err="1" smtClean="0"/>
              <a:t>валентинки</a:t>
            </a:r>
            <a:r>
              <a:rPr lang="ru-RU" sz="1600" dirty="0" smtClean="0"/>
              <a:t>. </a:t>
            </a:r>
            <a:r>
              <a:rPr lang="ru-RU" sz="1600" dirty="0" err="1" smtClean="0"/>
              <a:t>Валентинки</a:t>
            </a:r>
            <a:r>
              <a:rPr lang="ru-RU" sz="1600" dirty="0" smtClean="0"/>
              <a:t> могут быть сердцевидными, или иметь сердца, символ любви. Часто к </a:t>
            </a:r>
            <a:r>
              <a:rPr lang="ru-RU" sz="1600" dirty="0" err="1" smtClean="0"/>
              <a:t>валентинкам</a:t>
            </a:r>
            <a:r>
              <a:rPr lang="ru-RU" sz="1600" dirty="0" smtClean="0"/>
              <a:t> прикладываются мягкие игрушки, в основном мишки, конфеты, ювелирные изделия.</a:t>
            </a:r>
          </a:p>
          <a:p>
            <a:r>
              <a:rPr lang="ru-RU" sz="1600" dirty="0" smtClean="0"/>
              <a:t>Дети в начальных школах делают </a:t>
            </a:r>
            <a:r>
              <a:rPr lang="ru-RU" sz="1600" dirty="0" err="1" smtClean="0"/>
              <a:t>валентинки</a:t>
            </a:r>
            <a:r>
              <a:rPr lang="ru-RU" sz="1600" dirty="0" smtClean="0"/>
              <a:t> для своих одноклассников и складывают их в большую украшенную коробку, подобную почтовому ящику. 14 февраля, преподаватель открывает коробку и раздает </a:t>
            </a:r>
            <a:r>
              <a:rPr lang="ru-RU" sz="1600" dirty="0" err="1" smtClean="0"/>
              <a:t>валентинки</a:t>
            </a:r>
            <a:r>
              <a:rPr lang="ru-RU" sz="1600" dirty="0" smtClean="0"/>
              <a:t>. После того, как школьники читают полученные </a:t>
            </a:r>
            <a:r>
              <a:rPr lang="ru-RU" sz="1600" dirty="0" err="1" smtClean="0"/>
              <a:t>валентинки</a:t>
            </a:r>
            <a:r>
              <a:rPr lang="ru-RU" sz="1600" dirty="0" smtClean="0"/>
              <a:t>, они все вместе отмечают праздник.</a:t>
            </a:r>
            <a:endParaRPr lang="ru-RU" sz="1600" dirty="0"/>
          </a:p>
        </p:txBody>
      </p:sp>
      <p:pic>
        <p:nvPicPr>
          <p:cNvPr id="6" name="Рисунок 5" descr="70683469_Saint_Valentines_Day_Valentine_s_Day_Valentine_013809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1484784"/>
            <a:ext cx="3862751" cy="24149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3568" y="692696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Хэллоуин ( </a:t>
            </a:r>
            <a:r>
              <a:rPr lang="en-US" b="1" dirty="0" smtClean="0"/>
              <a:t>Halloween) 31-</a:t>
            </a:r>
            <a:r>
              <a:rPr lang="ru-RU" b="1" dirty="0" smtClean="0"/>
              <a:t>ого октября: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1052736"/>
            <a:ext cx="4032448" cy="5472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Хэллоуин - праздник главным образом для детей. Множество детей одетых в костюмы стучат в двери к соседям, и когда дверь открывается, кричат "Уловка или Удовольствие" (" </a:t>
            </a:r>
            <a:r>
              <a:rPr lang="ru-RU" sz="1600" dirty="0" err="1" smtClean="0"/>
              <a:t>Trick</a:t>
            </a:r>
            <a:r>
              <a:rPr lang="ru-RU" sz="1600" dirty="0" smtClean="0"/>
              <a:t> </a:t>
            </a:r>
            <a:r>
              <a:rPr lang="ru-RU" sz="1600" dirty="0" err="1" smtClean="0"/>
              <a:t>or</a:t>
            </a:r>
            <a:r>
              <a:rPr lang="ru-RU" sz="1600" dirty="0" smtClean="0"/>
              <a:t> </a:t>
            </a:r>
            <a:r>
              <a:rPr lang="ru-RU" sz="1600" dirty="0" err="1" smtClean="0"/>
              <a:t>Treat</a:t>
            </a:r>
            <a:r>
              <a:rPr lang="ru-RU" sz="1600" dirty="0" smtClean="0"/>
              <a:t> "). Пираты и принцессы, призраки и популярные герои, все держат сумки открытыми, чтобы поймать в них конфеты или другие небольшие подарки. А когда дети с полными сумками конфет приходят домой, они в первую очередь пересчитывают их, чтобы на следующий день рассказать своим друзьям, сколько конфет они собрали. </a:t>
            </a:r>
          </a:p>
          <a:p>
            <a:r>
              <a:rPr lang="ru-RU" sz="1600" dirty="0" smtClean="0"/>
              <a:t>Еще одна традиция Хэллоуина - пустая тыква, с вырезанными глазами и ртом, внутрь которой ставится зажженная свеча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7" name="Рисунок 6" descr="34444102halloween1n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412776"/>
            <a:ext cx="4248150" cy="3467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692697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Святого Патрика ( </a:t>
            </a:r>
            <a:r>
              <a:rPr lang="ru-RU" b="1" dirty="0" err="1" smtClean="0"/>
              <a:t>St</a:t>
            </a:r>
            <a:r>
              <a:rPr lang="ru-RU" b="1" dirty="0" smtClean="0"/>
              <a:t> . </a:t>
            </a:r>
            <a:r>
              <a:rPr lang="ru-RU" b="1" dirty="0" err="1" smtClean="0"/>
              <a:t>Patrick</a:t>
            </a:r>
            <a:r>
              <a:rPr lang="ru-RU" b="1" dirty="0" smtClean="0"/>
              <a:t> ' </a:t>
            </a:r>
            <a:r>
              <a:rPr lang="ru-RU" b="1" dirty="0" err="1" smtClean="0"/>
              <a:t>s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) 17 марта: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196752"/>
            <a:ext cx="424847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Американцы унаследовали традицию отмечать День Святого Патрика от ирландцев.</a:t>
            </a:r>
          </a:p>
          <a:p>
            <a:r>
              <a:rPr lang="ru-RU" dirty="0" smtClean="0"/>
              <a:t>День Святого Патрика в Соединенных Штатах празднуют миллионы людей не зависимо от того, являются они ирландцами или нет. В этот день все украшают в зеленый цвет, люди одеваются в одежду зеленого цвета. Дети, придя из школы, ищут спрятанные для них Патриком подарки. </a:t>
            </a:r>
            <a:endParaRPr lang="ru-RU" dirty="0"/>
          </a:p>
        </p:txBody>
      </p:sp>
      <p:pic>
        <p:nvPicPr>
          <p:cNvPr id="6" name="Рисунок 5" descr="st-patricks-day-221x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47518" y="1196752"/>
            <a:ext cx="3129708" cy="4248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12474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Новый Год и Рождество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404664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i="1" dirty="0" smtClean="0"/>
              <a:t>Великобритания</a:t>
            </a:r>
            <a:endParaRPr lang="ru-RU" sz="3200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484784"/>
            <a:ext cx="475252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Британцам трудно представить Рождество в Лондоне без уличной иллюминации в виде короны Её Величества. Праздничный город преображается: надевает гирлянды огней и вмещает в себя целый лес ёлок, главную из которых - ель на </a:t>
            </a:r>
            <a:r>
              <a:rPr lang="ru-RU" sz="1600" dirty="0" err="1" smtClean="0"/>
              <a:t>Трафальгарской</a:t>
            </a:r>
            <a:r>
              <a:rPr lang="ru-RU" sz="1600" dirty="0" smtClean="0"/>
              <a:t> площади - ежегодно привозят сюда из Норвегии в подарок. Так норвежцы выражают свою благодарность Великобритании за спасение членов Норвежской королевской семьи во время второй мировой войны. Самый знаменитый в Британии предновогодний базар проходит в легендарном городке Линкольне, который расположен к северу от Лондона, на полпути между Йорком и Кембриджем. </a:t>
            </a:r>
            <a:endParaRPr lang="ru-RU" sz="1600" dirty="0"/>
          </a:p>
        </p:txBody>
      </p:sp>
      <p:pic>
        <p:nvPicPr>
          <p:cNvPr id="7" name="Рисунок 6" descr="yolka11-199x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1798" y="1340768"/>
            <a:ext cx="2865918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692696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Advent</a:t>
            </a:r>
            <a:r>
              <a:rPr lang="ru-RU" b="1" dirty="0" smtClean="0"/>
              <a:t> - подготовка к Рождеству (1-24 декабря)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340768"/>
            <a:ext cx="403244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Одна из главных традиций подготовительных недель - венки со свечами. Такие венки делают к первому воскресенью, и состоят из 5 свечей - четырех красных и одной белой. Традиция пришла из католицизма и распространена во всей Европе. Каждое воскресенье зажигается новая красная свеча. Они зажигаются в то время, когда семья собирается вместе за молитвой. Белую свечу зажигают в вечер перед Рождеством как символ того, что в мир придет Христос и осветит тьму.</a:t>
            </a:r>
            <a:endParaRPr lang="ru-RU" dirty="0"/>
          </a:p>
        </p:txBody>
      </p:sp>
      <p:pic>
        <p:nvPicPr>
          <p:cNvPr id="6" name="Рисунок 5" descr="4a943b5a03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340768"/>
            <a:ext cx="4195424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764704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/>
              <a:t>Hallowe"en</a:t>
            </a:r>
            <a:r>
              <a:rPr lang="en-US" b="1" dirty="0" smtClean="0"/>
              <a:t> (Hallows Evening) - </a:t>
            </a:r>
            <a:r>
              <a:rPr lang="ru-RU" b="1" dirty="0" err="1" smtClean="0"/>
              <a:t>Хеллоуин</a:t>
            </a:r>
            <a:r>
              <a:rPr lang="ru-RU" b="1" dirty="0" smtClean="0"/>
              <a:t> (31 октября)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484784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/>
              <a:t>Хэллоуин имел огромное значение, в это время с помощью ритуалов прощались со старым, плохим, ненужным и встречали новое. Древние англичане в дар богам природы приносили яблоки, осенние овощи, цветы, оставляли их под деревьями или зарывали в землю с просьбой о помощи и поддержке. Ночью 31 октября было принято выставлять тарелку с фруктами на улицу - для мертвых душ, чтобы те могли прийти на помощь живым. Английские девушки верили, что в Хэллоуин они могут узнать имя и внешность своего жениха, гадая на нитках, огрызках яблока и зеркалах. Можно было, и попробовать встретить ведьму, для этого выходили на дороги, вывернув одежду наизнанку.</a:t>
            </a:r>
            <a:endParaRPr lang="ru-RU" sz="1600" dirty="0"/>
          </a:p>
        </p:txBody>
      </p:sp>
      <p:pic>
        <p:nvPicPr>
          <p:cNvPr id="6" name="Рисунок 5" descr="hallowe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1484784"/>
            <a:ext cx="3950881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836712"/>
            <a:ext cx="4968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Новый год (1 января)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340768"/>
            <a:ext cx="4572000" cy="427809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/>
              <a:t>Новый год в Англии отмечают без подарков и не обязательно в кругу семьи. Традиционных блюд для этого торжества нет. Обычно английские хозяйки готовят яблочный пирог. В Шотландии встреча Нового года считается более важным праздником, чем Рождество. Новый год </a:t>
            </a:r>
            <a:r>
              <a:rPr lang="ru-RU" sz="1600" dirty="0" err="1" smtClean="0"/>
              <a:t>по-Шотландски</a:t>
            </a:r>
            <a:r>
              <a:rPr lang="ru-RU" sz="1600" dirty="0" smtClean="0"/>
              <a:t> - это, в первую очередь, генеральная уборка. Ни одно дело не должно остаться незавершенным: часы заводят, носки штопают, все дырки зашивают. С первым ударом часов глава дома настежь распахивает дверь и держит ее до последнего удара, так он выпускает старый год из дома, а новый впускает.</a:t>
            </a:r>
            <a:endParaRPr lang="ru-RU" sz="1600" dirty="0"/>
          </a:p>
        </p:txBody>
      </p:sp>
      <p:pic>
        <p:nvPicPr>
          <p:cNvPr id="6" name="Рисунок 5" descr="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2088" y="1124744"/>
            <a:ext cx="3120346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764705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Вальпургиева ночь, день св. Вальпургии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196752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Вальпургиева ночь - это главный шабаш ведьм, а также один из важнейших языческих праздников, посвященных плодородию. Отмечается 30 апреля в самый расцвет весны. Этот праздник связан с именем Святой Вальпургии (все почему-то считали ее мужчиной ), </a:t>
            </a:r>
            <a:r>
              <a:rPr lang="ru-RU" dirty="0" err="1" smtClean="0"/>
              <a:t>уимбурнской</a:t>
            </a:r>
            <a:r>
              <a:rPr lang="ru-RU" dirty="0" smtClean="0"/>
              <a:t> монахини (Англия), приехавшей в Германию в 748 году, чтобы основать монастырь. Она была страшно знаменита, и вскоре после смерти (777 г.) ее стали почитать как святую. В римском списке святых ее день - 1 мая.</a:t>
            </a:r>
            <a:endParaRPr lang="ru-RU" dirty="0"/>
          </a:p>
        </p:txBody>
      </p:sp>
      <p:pic>
        <p:nvPicPr>
          <p:cNvPr id="6" name="Рисунок 5" descr="qqqqqqq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3808" y="1196752"/>
            <a:ext cx="3168352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69269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Пасха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196752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  Праздник Пасхи в Англии, который в этом году отмечается 16 апреля, имеет свои символы и традиции. В Англии период Пасхи знаменуют особые танцы — так называемые </a:t>
            </a:r>
            <a:r>
              <a:rPr lang="ru-RU" dirty="0" err="1" smtClean="0"/>
              <a:t>Morris</a:t>
            </a:r>
            <a:r>
              <a:rPr lang="ru-RU" dirty="0" smtClean="0"/>
              <a:t> </a:t>
            </a:r>
            <a:r>
              <a:rPr lang="ru-RU" dirty="0" err="1" smtClean="0"/>
              <a:t>Dancing</a:t>
            </a:r>
            <a:r>
              <a:rPr lang="ru-RU" dirty="0" smtClean="0"/>
              <a:t>. Танцоры, одетые в костюмы Робин Гуда, выступают на многочисленных площадках в парках, церквях, и просто на улицах британских городов. </a:t>
            </a:r>
            <a:br>
              <a:rPr lang="ru-RU" dirty="0" smtClean="0"/>
            </a:br>
            <a:r>
              <a:rPr lang="ru-RU" dirty="0" smtClean="0"/>
              <a:t>А в небольшом городке </a:t>
            </a:r>
            <a:r>
              <a:rPr lang="ru-RU" dirty="0" err="1" smtClean="0"/>
              <a:t>Olney</a:t>
            </a:r>
            <a:r>
              <a:rPr lang="ru-RU" dirty="0" smtClean="0"/>
              <a:t> происходят знаменитые бега с блинами. Это бывает в последний день Масленицы, во вторник. И называется этот день </a:t>
            </a:r>
            <a:r>
              <a:rPr lang="ru-RU" dirty="0" err="1" smtClean="0"/>
              <a:t>Shrove</a:t>
            </a:r>
            <a:r>
              <a:rPr lang="ru-RU" dirty="0" smtClean="0"/>
              <a:t> </a:t>
            </a:r>
            <a:r>
              <a:rPr lang="ru-RU" dirty="0" err="1" smtClean="0"/>
              <a:t>Tuesday</a:t>
            </a:r>
            <a:r>
              <a:rPr lang="ru-RU" dirty="0" smtClean="0"/>
              <a:t> – от глагола </a:t>
            </a:r>
            <a:r>
              <a:rPr lang="ru-RU" dirty="0" err="1" smtClean="0"/>
              <a:t>Shrive</a:t>
            </a:r>
            <a:r>
              <a:rPr lang="ru-RU" dirty="0" smtClean="0"/>
              <a:t> (отпускать грехи, исповедоваться). </a:t>
            </a:r>
            <a:endParaRPr lang="ru-RU" dirty="0"/>
          </a:p>
        </p:txBody>
      </p:sp>
      <p:pic>
        <p:nvPicPr>
          <p:cNvPr id="6" name="Рисунок 5" descr="140406_pasxa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772816"/>
            <a:ext cx="349790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20688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St</a:t>
            </a:r>
            <a:r>
              <a:rPr lang="ru-RU" b="1" dirty="0" smtClean="0"/>
              <a:t>. </a:t>
            </a:r>
            <a:r>
              <a:rPr lang="ru-RU" b="1" dirty="0" err="1" smtClean="0"/>
              <a:t>Patrick</a:t>
            </a:r>
            <a:r>
              <a:rPr lang="ru-RU" b="1" dirty="0" smtClean="0"/>
              <a:t>"</a:t>
            </a:r>
            <a:r>
              <a:rPr lang="ru-RU" b="1" dirty="0" err="1" smtClean="0"/>
              <a:t>s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 - День святого Патрика (17 марта)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196752"/>
            <a:ext cx="3888432" cy="3672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17 марта - это день памяти покровителя Ирландии, святого Патрика. Святой Патрик, по преданию, принес христианство на языческий остров и изгнал всех змей. В честь святого Патрика устраивается парад с песнями и плясками, ирландское пиво льется рекой. 17 марта - праздник не только ирландского святого, но и ирландской души. </a:t>
            </a:r>
            <a:endParaRPr lang="ru-RU" dirty="0"/>
          </a:p>
        </p:txBody>
      </p:sp>
      <p:pic>
        <p:nvPicPr>
          <p:cNvPr id="7" name="Рисунок 6" descr="56568883_1268816377_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196752"/>
            <a:ext cx="3057525" cy="4762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59</TotalTime>
  <Words>1648</Words>
  <Application>Microsoft Office PowerPoint</Application>
  <PresentationFormat>Экран (4:3)</PresentationFormat>
  <Paragraphs>58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Verdana</vt:lpstr>
      <vt:lpstr>Wingdings 2</vt:lpstr>
      <vt:lpstr>Аспект</vt:lpstr>
      <vt:lpstr>Праздники и традиции в Великобритании и Америке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Праздники и традиции в Великобритании и Америке</dc:title>
  <dc:creator>User</dc:creator>
  <cp:lastModifiedBy>Пользователь Windows</cp:lastModifiedBy>
  <cp:revision>9</cp:revision>
  <dcterms:created xsi:type="dcterms:W3CDTF">2011-04-24T22:32:21Z</dcterms:created>
  <dcterms:modified xsi:type="dcterms:W3CDTF">2018-09-11T13:21:21Z</dcterms:modified>
</cp:coreProperties>
</file>